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58" r:id="rId4"/>
    <p:sldId id="267" r:id="rId5"/>
    <p:sldId id="357" r:id="rId6"/>
    <p:sldId id="303" r:id="rId7"/>
    <p:sldId id="304" r:id="rId8"/>
    <p:sldId id="278" r:id="rId9"/>
    <p:sldId id="306" r:id="rId10"/>
    <p:sldId id="321" r:id="rId11"/>
    <p:sldId id="316" r:id="rId12"/>
    <p:sldId id="295" r:id="rId13"/>
    <p:sldId id="262" r:id="rId14"/>
    <p:sldId id="269" r:id="rId15"/>
    <p:sldId id="283" r:id="rId16"/>
    <p:sldId id="285" r:id="rId17"/>
    <p:sldId id="286" r:id="rId18"/>
    <p:sldId id="277" r:id="rId19"/>
    <p:sldId id="343" r:id="rId20"/>
    <p:sldId id="345" r:id="rId21"/>
    <p:sldId id="340" r:id="rId22"/>
    <p:sldId id="341" r:id="rId23"/>
    <p:sldId id="348" r:id="rId24"/>
    <p:sldId id="355" r:id="rId25"/>
    <p:sldId id="346" r:id="rId26"/>
    <p:sldId id="349" r:id="rId27"/>
    <p:sldId id="351" r:id="rId28"/>
    <p:sldId id="353" r:id="rId29"/>
    <p:sldId id="347" r:id="rId30"/>
    <p:sldId id="354" r:id="rId31"/>
    <p:sldId id="338" r:id="rId32"/>
    <p:sldId id="334" r:id="rId33"/>
    <p:sldId id="337" r:id="rId34"/>
    <p:sldId id="271" r:id="rId35"/>
    <p:sldId id="288" r:id="rId36"/>
    <p:sldId id="272" r:id="rId37"/>
    <p:sldId id="290" r:id="rId38"/>
    <p:sldId id="265" r:id="rId39"/>
    <p:sldId id="273" r:id="rId40"/>
    <p:sldId id="302" r:id="rId41"/>
    <p:sldId id="264" r:id="rId42"/>
    <p:sldId id="270" r:id="rId43"/>
    <p:sldId id="301" r:id="rId44"/>
    <p:sldId id="26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62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36E39-B6C2-4A54-9733-57D190960EA4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3F945-489A-439D-9749-AFCDE3037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5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383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1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5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7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</a:t>
            </a:r>
            <a:r>
              <a:rPr lang="en-US" baseline="0" dirty="0" smtClean="0"/>
              <a:t> to Dec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0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xfrm>
            <a:off x="955491" y="4489387"/>
            <a:ext cx="5255204" cy="4253103"/>
          </a:xfrm>
        </p:spPr>
        <p:txBody>
          <a:bodyPr lIns="94942" tIns="47472" rIns="94942" bIns="47472"/>
          <a:lstStyle/>
          <a:p>
            <a:endParaRPr lang="en-US"/>
          </a:p>
        </p:txBody>
      </p:sp>
      <p:sp>
        <p:nvSpPr>
          <p:cNvPr id="196612" name="Slide Number Placeholder 3"/>
          <p:cNvSpPr txBox="1">
            <a:spLocks noGrp="1"/>
          </p:cNvSpPr>
          <p:nvPr/>
        </p:nvSpPr>
        <p:spPr bwMode="auto">
          <a:xfrm>
            <a:off x="4060839" y="8978773"/>
            <a:ext cx="3105348" cy="47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42" tIns="47472" rIns="94942" bIns="47472" anchor="b"/>
          <a:lstStyle/>
          <a:p>
            <a:pPr algn="r" defTabSz="931346" eaLnBrk="0" hangingPunct="0"/>
            <a:fld id="{0064B6E2-4DF0-4B06-AE70-2739712A0EB6}" type="slidenum">
              <a:rPr lang="en-US" sz="1200">
                <a:latin typeface="Times New Roman" pitchFamily="18" charset="0"/>
                <a:cs typeface="Arial" pitchFamily="34" charset="0"/>
              </a:rPr>
              <a:pPr algn="r" defTabSz="931346" eaLnBrk="0" hangingPunct="0"/>
              <a:t>21</a:t>
            </a:fld>
            <a:endParaRPr lang="en-US" sz="1200"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1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5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7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8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5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6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5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4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917B3-340C-4574-81CD-3801B9890A21}" type="datetimeFigureOut">
              <a:rPr lang="en-US" smtClean="0"/>
              <a:t>30/04/18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9BE6-DA97-4281-8AF3-059D4985F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ap.org/mentalhealth/mh2ch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s://umaryland.az1.qualtrics.com/jfe/form/SV_7O4AfuhF1r7dL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098"/>
          <a:stretch/>
        </p:blipFill>
        <p:spPr>
          <a:xfrm>
            <a:off x="849086" y="60851"/>
            <a:ext cx="10471040" cy="5517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68" y="5661891"/>
            <a:ext cx="979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Palatino Linotype" panose="02040502050505030304" pitchFamily="18" charset="0"/>
              </a:rPr>
              <a:t>Thursday, April 12, 2018</a:t>
            </a:r>
          </a:p>
          <a:p>
            <a:pPr algn="ctr"/>
            <a:r>
              <a:rPr lang="en-US" i="1" dirty="0" smtClean="0">
                <a:latin typeface="Palatino Linotype" panose="02040502050505030304" pitchFamily="18" charset="0"/>
              </a:rPr>
              <a:t>Presentation for the Australian Association for Infant Mental Health’s West Australian Branch </a:t>
            </a:r>
          </a:p>
          <a:p>
            <a:pPr algn="ctr"/>
            <a:r>
              <a:rPr lang="en-US" i="1" dirty="0" smtClean="0">
                <a:latin typeface="Palatino Linotype" panose="02040502050505030304" pitchFamily="18" charset="0"/>
              </a:rPr>
              <a:t>Kate Wasserman, MSW, LCSW-C       </a:t>
            </a:r>
          </a:p>
          <a:p>
            <a:pPr algn="ctr"/>
            <a:r>
              <a:rPr lang="en-US" i="1" dirty="0" smtClean="0">
                <a:latin typeface="Palatino Linotype" panose="02040502050505030304" pitchFamily="18" charset="0"/>
              </a:rPr>
              <a:t>kate.wasserman@ssw.umaryland.edu</a:t>
            </a:r>
            <a:endParaRPr lang="en-US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5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34" y="341873"/>
            <a:ext cx="6657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Core Competencies Approach to Addressing </a:t>
            </a:r>
            <a:r>
              <a:rPr lang="en-US" dirty="0"/>
              <a:t>I</a:t>
            </a:r>
            <a:r>
              <a:rPr lang="en-US" dirty="0" smtClean="0"/>
              <a:t>MH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5" y="2504734"/>
            <a:ext cx="9379131" cy="4800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Family </a:t>
            </a:r>
            <a:r>
              <a:rPr lang="en-US" dirty="0"/>
              <a:t>and youth-guided multidisciplinary teams with care coordination capability </a:t>
            </a:r>
          </a:p>
          <a:p>
            <a:pPr>
              <a:spcAft>
                <a:spcPts val="600"/>
              </a:spcAft>
            </a:pPr>
            <a:r>
              <a:rPr lang="en-US" dirty="0"/>
              <a:t>Individualized and integrated care plans </a:t>
            </a:r>
          </a:p>
          <a:p>
            <a:pPr>
              <a:spcAft>
                <a:spcPts val="600"/>
              </a:spcAft>
            </a:pPr>
            <a:r>
              <a:rPr lang="en-US" dirty="0"/>
              <a:t>Use of evidence-based guidelines </a:t>
            </a:r>
          </a:p>
          <a:p>
            <a:pPr>
              <a:spcAft>
                <a:spcPts val="600"/>
              </a:spcAft>
            </a:pPr>
            <a:r>
              <a:rPr lang="en-US" dirty="0"/>
              <a:t>Established and accountable relationships with other entities </a:t>
            </a:r>
          </a:p>
          <a:p>
            <a:pPr>
              <a:spcAft>
                <a:spcPts val="600"/>
              </a:spcAft>
            </a:pPr>
            <a:r>
              <a:rPr lang="en-US" dirty="0"/>
              <a:t>Data-informed planning </a:t>
            </a:r>
            <a:endParaRPr lang="en-US" dirty="0" smtClean="0"/>
          </a:p>
          <a:p>
            <a:pPr marL="0" indent="0">
              <a:buNone/>
            </a:pPr>
            <a:endParaRPr lang="en-US" sz="1700" i="1" dirty="0"/>
          </a:p>
          <a:p>
            <a:pPr marL="0" indent="0">
              <a:buNone/>
            </a:pPr>
            <a:r>
              <a:rPr lang="en-US" sz="1400" i="1" dirty="0"/>
              <a:t>American Academy of Pediatrics, Task Force on Mental Health. Strategies for System Change in Children's Mental Health: A Chapter Action Kit. Elk Grove Village, IL: American Academy of Pediatrics; 2007. Available at: </a:t>
            </a:r>
            <a:r>
              <a:rPr lang="en-US" sz="1400" i="1" dirty="0">
                <a:hlinkClick r:id="rId2"/>
              </a:rPr>
              <a:t>www.aap.org/mentalhealth/mh2ch.html</a:t>
            </a:r>
            <a:r>
              <a:rPr lang="en-US" sz="1400" i="1" dirty="0"/>
              <a:t>. Accessed April 21, 2009</a:t>
            </a:r>
            <a:endParaRPr lang="en-US" sz="1400" dirty="0"/>
          </a:p>
          <a:p>
            <a:pPr marL="0" indent="0">
              <a:buNone/>
            </a:pPr>
            <a:endParaRPr lang="en-US" sz="1700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067" y="5785011"/>
            <a:ext cx="2462997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45" y="76253"/>
            <a:ext cx="4535609" cy="24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0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C-GUCCHD-SystemOfC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75" y="1711485"/>
            <a:ext cx="7063051" cy="457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438401" y="6477005"/>
            <a:ext cx="6646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anose="020F0502020204030204" pitchFamily="34" charset="0"/>
              </a:rPr>
              <a:t>Developed by Roxane Kaufmann, GUCCHD; design by: Lucia Foley, Hampshire Educational Collaborative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Childhood System of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5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69" y="-26765"/>
            <a:ext cx="11756571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SAMHSA’s Behavioral Health Continuum of Care Model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365" y="4098579"/>
            <a:ext cx="11453955" cy="28639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Based </a:t>
            </a:r>
            <a:r>
              <a:rPr lang="en-US" sz="2400" dirty="0"/>
              <a:t>on the Mental Health Intervention Spectrum, first introduced in a 1994 Institute of Medicine report, the model includes the following components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1800" dirty="0" smtClean="0"/>
              <a:t>Promotion — Strategies </a:t>
            </a:r>
            <a:r>
              <a:rPr lang="en-US" sz="1800" dirty="0"/>
              <a:t>designed to create environments and conditions that support behavioral health and the ability of individuals to withstand challenges. </a:t>
            </a:r>
          </a:p>
          <a:p>
            <a:pPr lvl="1"/>
            <a:r>
              <a:rPr lang="en-US" sz="1800" dirty="0" smtClean="0"/>
              <a:t>Prevention — Delivered </a:t>
            </a:r>
            <a:r>
              <a:rPr lang="en-US" sz="1800" dirty="0"/>
              <a:t>prior to the onset of a disorder, these interventions are intended to prevent or reduce the risk of developing a behavioral health </a:t>
            </a:r>
            <a:r>
              <a:rPr lang="en-US" sz="1800" dirty="0" smtClean="0"/>
              <a:t>problem.</a:t>
            </a:r>
            <a:endParaRPr lang="en-US" sz="1800" dirty="0"/>
          </a:p>
          <a:p>
            <a:pPr lvl="1"/>
            <a:r>
              <a:rPr lang="en-US" sz="1800" dirty="0" smtClean="0"/>
              <a:t>Treatment — Services for </a:t>
            </a:r>
            <a:r>
              <a:rPr lang="en-US" sz="1800" dirty="0"/>
              <a:t>people diagnosed with a </a:t>
            </a:r>
            <a:r>
              <a:rPr lang="en-US" sz="1800" dirty="0" smtClean="0"/>
              <a:t>mental health condition or disorder</a:t>
            </a:r>
            <a:r>
              <a:rPr lang="en-US" sz="1800" dirty="0"/>
              <a:t>.</a:t>
            </a:r>
          </a:p>
          <a:p>
            <a:pPr lvl="1"/>
            <a:r>
              <a:rPr lang="en-US" sz="1800" dirty="0" smtClean="0"/>
              <a:t>Recovery — Services to support </a:t>
            </a:r>
            <a:r>
              <a:rPr lang="en-US" sz="1800" dirty="0"/>
              <a:t>individuals’ abilities to live productive lives in the </a:t>
            </a:r>
            <a:r>
              <a:rPr lang="en-US" sz="1800" dirty="0" smtClean="0"/>
              <a:t>                                                   community following treatment.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38" y="962591"/>
            <a:ext cx="5683976" cy="3179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632" y="5805524"/>
            <a:ext cx="246299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512" y="365622"/>
            <a:ext cx="3177424" cy="2380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159119"/>
            <a:ext cx="10515600" cy="1325563"/>
          </a:xfrm>
        </p:spPr>
        <p:txBody>
          <a:bodyPr/>
          <a:lstStyle/>
          <a:p>
            <a:r>
              <a:rPr lang="en-US" dirty="0" smtClean="0"/>
              <a:t>ECSII 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538" y="5721440"/>
            <a:ext cx="2462997" cy="107298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500" y="2545145"/>
            <a:ext cx="11468720" cy="4590165"/>
          </a:xfrm>
        </p:spPr>
        <p:txBody>
          <a:bodyPr>
            <a:normAutofit/>
          </a:bodyPr>
          <a:lstStyle/>
          <a:p>
            <a:r>
              <a:rPr lang="en-US" b="1" i="1" dirty="0"/>
              <a:t>Overview:</a:t>
            </a:r>
            <a:r>
              <a:rPr lang="en-US" dirty="0"/>
              <a:t> </a:t>
            </a:r>
            <a:r>
              <a:rPr lang="en-US" sz="2000" dirty="0" smtClean="0"/>
              <a:t>Developed by </a:t>
            </a:r>
            <a:r>
              <a:rPr lang="en-US" sz="2000" dirty="0"/>
              <a:t>the American Academic of Child and Adolescent Psychiatrists (AACAP), </a:t>
            </a:r>
            <a:r>
              <a:rPr lang="en-US" sz="2000" dirty="0" smtClean="0"/>
              <a:t>the ECSII determines </a:t>
            </a:r>
            <a:r>
              <a:rPr lang="en-US" sz="2000" dirty="0"/>
              <a:t>intensity of service need for infants, toddlers, and children from ages 0-5 years.  </a:t>
            </a:r>
            <a:r>
              <a:rPr lang="en-US" sz="2000" dirty="0" smtClean="0"/>
              <a:t>                   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ECSII is a tool for providers and others involved in the care of young children with emotional, behavioral, and/or developmental needs, and their families, including those children who are experiencing environmental stressors that may put them at risk for such problems.  </a:t>
            </a:r>
            <a:endParaRPr lang="en-US" sz="2400" dirty="0" smtClean="0"/>
          </a:p>
          <a:p>
            <a:r>
              <a:rPr lang="en-US" b="1" i="1" dirty="0" smtClean="0"/>
              <a:t>Domains </a:t>
            </a:r>
            <a:r>
              <a:rPr lang="en-US" b="1" i="1" dirty="0"/>
              <a:t>of the ECSII: </a:t>
            </a:r>
            <a:endParaRPr lang="en-US" b="1" i="1" dirty="0" smtClean="0"/>
          </a:p>
          <a:p>
            <a:pPr marL="457200" lvl="1" indent="0">
              <a:buNone/>
            </a:pPr>
            <a:r>
              <a:rPr lang="en-US" sz="1800" dirty="0" smtClean="0"/>
              <a:t>I</a:t>
            </a:r>
            <a:r>
              <a:rPr lang="en-US" sz="1800" dirty="0"/>
              <a:t>: Degree of </a:t>
            </a:r>
            <a:r>
              <a:rPr lang="en-US" sz="1800" dirty="0" smtClean="0"/>
              <a:t>Safety</a:t>
            </a:r>
          </a:p>
          <a:p>
            <a:pPr marL="457200" lvl="1" indent="0">
              <a:buNone/>
            </a:pPr>
            <a:r>
              <a:rPr lang="en-US" sz="1800" dirty="0" smtClean="0"/>
              <a:t>II</a:t>
            </a:r>
            <a:r>
              <a:rPr lang="en-US" sz="1800" dirty="0"/>
              <a:t>. Caregiver-Child </a:t>
            </a:r>
            <a:r>
              <a:rPr lang="en-US" sz="1800" dirty="0" smtClean="0"/>
              <a:t>Relationships</a:t>
            </a:r>
          </a:p>
          <a:p>
            <a:pPr marL="457200" lvl="1" indent="0">
              <a:buNone/>
            </a:pPr>
            <a:r>
              <a:rPr lang="en-US" sz="1800" dirty="0" smtClean="0"/>
              <a:t>III</a:t>
            </a:r>
            <a:r>
              <a:rPr lang="en-US" sz="1800" dirty="0"/>
              <a:t>. Caregiving </a:t>
            </a:r>
            <a:r>
              <a:rPr lang="en-US" sz="1800" dirty="0" smtClean="0"/>
              <a:t>Environment</a:t>
            </a:r>
          </a:p>
          <a:p>
            <a:pPr marL="457200" lvl="1" indent="0">
              <a:buNone/>
            </a:pPr>
            <a:r>
              <a:rPr lang="en-US" sz="1800" dirty="0" smtClean="0"/>
              <a:t>IV</a:t>
            </a:r>
            <a:r>
              <a:rPr lang="en-US" sz="1800" dirty="0"/>
              <a:t>. Functional/Developmental </a:t>
            </a:r>
            <a:r>
              <a:rPr lang="en-US" sz="1800" dirty="0" smtClean="0"/>
              <a:t>Status</a:t>
            </a:r>
          </a:p>
          <a:p>
            <a:pPr marL="457200" lvl="1" indent="0">
              <a:buNone/>
            </a:pPr>
            <a:r>
              <a:rPr lang="en-US" sz="1800" dirty="0" smtClean="0"/>
              <a:t>V</a:t>
            </a:r>
            <a:r>
              <a:rPr lang="en-US" sz="1800" dirty="0"/>
              <a:t>. Impact of Medical, Developmental, or Emotional/Behavioral </a:t>
            </a:r>
            <a:r>
              <a:rPr lang="en-US" sz="1800" dirty="0" smtClean="0"/>
              <a:t>Problems</a:t>
            </a:r>
          </a:p>
          <a:p>
            <a:pPr marL="457200" lvl="1" indent="0">
              <a:buNone/>
            </a:pPr>
            <a:r>
              <a:rPr lang="en-US" sz="1800" dirty="0" smtClean="0"/>
              <a:t>VI</a:t>
            </a:r>
            <a:r>
              <a:rPr lang="en-US" sz="1800" dirty="0"/>
              <a:t>. Services Profile</a:t>
            </a:r>
          </a:p>
        </p:txBody>
      </p:sp>
    </p:spTree>
    <p:extLst>
      <p:ext uri="{BB962C8B-B14F-4D97-AF65-F5344CB8AC3E}">
        <p14:creationId xmlns:p14="http://schemas.microsoft.com/office/powerpoint/2010/main" val="1024704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80" y="-54595"/>
            <a:ext cx="10515600" cy="1325563"/>
          </a:xfrm>
        </p:spPr>
        <p:txBody>
          <a:bodyPr/>
          <a:lstStyle/>
          <a:p>
            <a:r>
              <a:rPr lang="en-US" dirty="0" smtClean="0"/>
              <a:t>Elements of </a:t>
            </a:r>
            <a:r>
              <a:rPr lang="en-US" dirty="0"/>
              <a:t>S</a:t>
            </a:r>
            <a:r>
              <a:rPr lang="en-US" dirty="0" smtClean="0"/>
              <a:t>ervice </a:t>
            </a:r>
            <a:r>
              <a:rPr lang="en-US" dirty="0"/>
              <a:t>I</a:t>
            </a:r>
            <a:r>
              <a:rPr lang="en-US" dirty="0" smtClean="0"/>
              <a:t>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5456" y="2864628"/>
            <a:ext cx="518390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Focus and setting of interventions</a:t>
            </a:r>
          </a:p>
          <a:p>
            <a:r>
              <a:rPr lang="en-US" sz="2000" dirty="0"/>
              <a:t>Extent of specialized services</a:t>
            </a:r>
          </a:p>
          <a:p>
            <a:r>
              <a:rPr lang="en-US" sz="2000" dirty="0"/>
              <a:t>Number, frequency, duration of interventions</a:t>
            </a:r>
          </a:p>
          <a:p>
            <a:r>
              <a:rPr lang="en-US" sz="2000" dirty="0"/>
              <a:t>Support for safety and daily functioning</a:t>
            </a:r>
          </a:p>
          <a:p>
            <a:r>
              <a:rPr lang="en-US" sz="2000" dirty="0"/>
              <a:t>Number of systems/agencies involved, and degree of care coordination required</a:t>
            </a:r>
          </a:p>
          <a:p>
            <a:r>
              <a:rPr lang="en-US" sz="2000" dirty="0"/>
              <a:t>Extent of community and natural supports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363" y="5725641"/>
            <a:ext cx="2462997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309" y="901469"/>
            <a:ext cx="4609322" cy="1836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1" y="1543989"/>
            <a:ext cx="6484601" cy="50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uses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00201"/>
            <a:ext cx="7169330" cy="4535609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000" dirty="0"/>
              <a:t>The ECSII can be used by any agency or provider trained and working with these youth and families. This can include</a:t>
            </a:r>
            <a:r>
              <a:rPr lang="en-US" sz="2000" dirty="0" smtClean="0"/>
              <a:t>: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/>
              <a:t>Primary health care</a:t>
            </a:r>
          </a:p>
          <a:p>
            <a:r>
              <a:rPr lang="en-US" sz="2000" dirty="0"/>
              <a:t>Mental health care</a:t>
            </a:r>
          </a:p>
          <a:p>
            <a:r>
              <a:rPr lang="en-US" sz="2000" dirty="0"/>
              <a:t>Early education</a:t>
            </a:r>
          </a:p>
          <a:p>
            <a:r>
              <a:rPr lang="en-US" sz="2000" dirty="0"/>
              <a:t>Child </a:t>
            </a:r>
            <a:r>
              <a:rPr lang="en-US" sz="2000" dirty="0" smtClean="0"/>
              <a:t>welfare/Social Services</a:t>
            </a:r>
            <a:endParaRPr lang="en-US" sz="2000" dirty="0"/>
          </a:p>
          <a:p>
            <a:r>
              <a:rPr lang="en-US" sz="2000" dirty="0"/>
              <a:t>Early </a:t>
            </a:r>
            <a:r>
              <a:rPr lang="en-US" sz="2000" dirty="0" smtClean="0"/>
              <a:t>intervention/developmental </a:t>
            </a:r>
            <a:r>
              <a:rPr lang="en-US" sz="2000" dirty="0"/>
              <a:t>disabilities</a:t>
            </a:r>
          </a:p>
          <a:p>
            <a:r>
              <a:rPr lang="en-US" sz="2000" dirty="0"/>
              <a:t>Substance </a:t>
            </a:r>
            <a:r>
              <a:rPr lang="en-US" sz="2000" dirty="0" smtClean="0"/>
              <a:t>use treatment providers </a:t>
            </a:r>
            <a:endParaRPr lang="en-US" sz="2000" dirty="0"/>
          </a:p>
          <a:p>
            <a:r>
              <a:rPr lang="en-US" sz="2000" dirty="0"/>
              <a:t>Court/legal system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709" y="5785011"/>
            <a:ext cx="2469094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327" y="156741"/>
            <a:ext cx="2667004" cy="1778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027" y="3725439"/>
            <a:ext cx="2677775" cy="1785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0327" y="2056219"/>
            <a:ext cx="2671758" cy="15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it used?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074" y="1941128"/>
            <a:ext cx="6477000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At intake </a:t>
            </a:r>
          </a:p>
          <a:p>
            <a:pPr lvl="1"/>
            <a:r>
              <a:rPr lang="en-US" sz="2800" dirty="0"/>
              <a:t>When change in service is being considered</a:t>
            </a:r>
          </a:p>
          <a:p>
            <a:pPr lvl="1"/>
            <a:r>
              <a:rPr lang="en-US" sz="2800" dirty="0"/>
              <a:t>When a team is stuck</a:t>
            </a:r>
          </a:p>
          <a:p>
            <a:pPr lvl="1"/>
            <a:r>
              <a:rPr lang="en-US" sz="2800" dirty="0"/>
              <a:t>With treatment plan/authorization updates </a:t>
            </a:r>
          </a:p>
          <a:p>
            <a:pPr lvl="1"/>
            <a:r>
              <a:rPr lang="en-US" sz="2800" dirty="0"/>
              <a:t>At end of services</a:t>
            </a:r>
          </a:p>
          <a:p>
            <a:pPr lvl="1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270" y="5640468"/>
            <a:ext cx="2469094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870" y="201612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5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-797982"/>
            <a:ext cx="9631680" cy="2362200"/>
          </a:xfrm>
        </p:spPr>
        <p:txBody>
          <a:bodyPr>
            <a:normAutofit/>
          </a:bodyPr>
          <a:lstStyle/>
          <a:p>
            <a:r>
              <a:rPr lang="en-US" sz="2800" dirty="0"/>
              <a:t>Where is it used? ECSII and/or CASII: </a:t>
            </a:r>
            <a:r>
              <a:rPr lang="en-US" sz="2800" dirty="0" smtClean="0"/>
              <a:t>32 </a:t>
            </a:r>
            <a:r>
              <a:rPr lang="en-US" sz="2800" dirty="0"/>
              <a:t>states, ECSII: 12 states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© 2017 Green/Fuhrmann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616258"/>
            <a:ext cx="10254343" cy="651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70" y="5819855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011" y="3128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State Example: Minnesota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8767" y="5785011"/>
            <a:ext cx="2469094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586" y="365125"/>
            <a:ext cx="3721184" cy="4601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011" y="1737360"/>
            <a:ext cx="68166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July 1, 2009, </a:t>
            </a:r>
            <a:r>
              <a:rPr lang="en-US" dirty="0" smtClean="0"/>
              <a:t>DHS in Minnesota </a:t>
            </a:r>
            <a:r>
              <a:rPr lang="en-US" dirty="0"/>
              <a:t>has required providers to utilize the CASII </a:t>
            </a:r>
            <a:r>
              <a:rPr lang="en-US" dirty="0" smtClean="0"/>
              <a:t>or ECSII </a:t>
            </a:r>
            <a:r>
              <a:rPr lang="en-US" dirty="0"/>
              <a:t>and SDQ for </a:t>
            </a:r>
            <a:r>
              <a:rPr lang="en-US" dirty="0" smtClean="0"/>
              <a:t>children </a:t>
            </a:r>
            <a:r>
              <a:rPr lang="en-US" dirty="0"/>
              <a:t>receiving publicly funded mental health services.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Utilization: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clinical services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Case </a:t>
            </a:r>
            <a:r>
              <a:rPr lang="en-US" dirty="0"/>
              <a:t>management </a:t>
            </a:r>
            <a:r>
              <a:rPr lang="en-US" dirty="0" smtClean="0"/>
              <a:t>purposes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level of </a:t>
            </a:r>
            <a:r>
              <a:rPr lang="en-US" dirty="0" smtClean="0"/>
              <a:t>care </a:t>
            </a:r>
            <a:r>
              <a:rPr lang="en-US" dirty="0"/>
              <a:t>screenings for residential placements.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ECSII and SDQ should be completed on young children (under 6 </a:t>
            </a:r>
            <a:r>
              <a:rPr lang="en-US" dirty="0" smtClean="0"/>
              <a:t>years </a:t>
            </a:r>
            <a:r>
              <a:rPr lang="en-US" dirty="0"/>
              <a:t>of age) </a:t>
            </a:r>
            <a:r>
              <a:rPr lang="en-US" dirty="0" smtClean="0"/>
              <a:t>receiving MH TX through Medicaid at </a:t>
            </a:r>
            <a:r>
              <a:rPr lang="en-US" dirty="0"/>
              <a:t>intake, at least every three months and at discharge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State care coordination illustrated cost savings to the state by implementation of system for proactive, community-based interventions rather than expensive crisis-response care, often involving removal from home and community.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2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1: Degree of Safety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7153"/>
            <a:ext cx="10515600" cy="4351338"/>
          </a:xfrm>
        </p:spPr>
        <p:txBody>
          <a:bodyPr/>
          <a:lstStyle/>
          <a:p>
            <a:r>
              <a:rPr lang="en-US" dirty="0" smtClean="0"/>
              <a:t>Child’s potential to be harmed by others or cause significant harm to others – Neglect, Abuse, risk for Accidents</a:t>
            </a:r>
          </a:p>
          <a:p>
            <a:pPr lvl="1"/>
            <a:r>
              <a:rPr lang="en-US" dirty="0" smtClean="0"/>
              <a:t>Environmental dangers</a:t>
            </a:r>
          </a:p>
          <a:p>
            <a:pPr lvl="2"/>
            <a:r>
              <a:rPr lang="en-US" dirty="0" smtClean="0"/>
              <a:t>How safe is environment: entry/exit, poison, dangerous objects</a:t>
            </a:r>
          </a:p>
          <a:p>
            <a:pPr lvl="1"/>
            <a:r>
              <a:rPr lang="en-US" dirty="0" smtClean="0"/>
              <a:t>Supervision</a:t>
            </a:r>
          </a:p>
          <a:p>
            <a:pPr lvl="2"/>
            <a:r>
              <a:rPr lang="en-US" dirty="0" smtClean="0"/>
              <a:t>Are they supervised, watched</a:t>
            </a:r>
          </a:p>
          <a:p>
            <a:pPr lvl="1"/>
            <a:r>
              <a:rPr lang="en-US" dirty="0" smtClean="0"/>
              <a:t>Behavioral factors</a:t>
            </a:r>
          </a:p>
          <a:p>
            <a:pPr lvl="2"/>
            <a:r>
              <a:rPr lang="en-US" dirty="0" smtClean="0"/>
              <a:t>Impulsive/reactive creates eloping, dangerous reactions (e.g. throwing things)</a:t>
            </a:r>
          </a:p>
          <a:p>
            <a:pPr lvl="2"/>
            <a:r>
              <a:rPr lang="en-US" dirty="0" smtClean="0"/>
              <a:t>Capacity of caregivers to keep child safe</a:t>
            </a:r>
          </a:p>
          <a:p>
            <a:pPr lvl="1"/>
            <a:r>
              <a:rPr lang="en-US" dirty="0" smtClean="0"/>
              <a:t>Developmental trauma lens</a:t>
            </a:r>
          </a:p>
          <a:p>
            <a:pPr lvl="2"/>
            <a:r>
              <a:rPr lang="en-US" dirty="0" smtClean="0"/>
              <a:t>Does child know when to perceive things as unsafe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262" y="6434051"/>
            <a:ext cx="1429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Pg. 12-15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091" y="71438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6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3" y="327977"/>
            <a:ext cx="10515600" cy="1325563"/>
          </a:xfrm>
        </p:spPr>
        <p:txBody>
          <a:bodyPr/>
          <a:lstStyle/>
          <a:p>
            <a:r>
              <a:rPr lang="en-US" dirty="0" smtClean="0"/>
              <a:t>Objectives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3246" y="2714211"/>
            <a:ext cx="11372650" cy="3373072"/>
          </a:xfrm>
        </p:spPr>
        <p:txBody>
          <a:bodyPr>
            <a:noAutofit/>
          </a:bodyPr>
          <a:lstStyle/>
          <a:p>
            <a:r>
              <a:rPr lang="en-US" dirty="0" smtClean="0"/>
              <a:t>Gain </a:t>
            </a:r>
            <a:r>
              <a:rPr lang="en-US" dirty="0"/>
              <a:t>conceptual and working knowledge of ECSII domains and </a:t>
            </a:r>
            <a:r>
              <a:rPr lang="en-US" dirty="0" smtClean="0"/>
              <a:t>scoring</a:t>
            </a:r>
          </a:p>
          <a:p>
            <a:endParaRPr lang="en-US" sz="500" dirty="0"/>
          </a:p>
          <a:p>
            <a:r>
              <a:rPr lang="en-US" dirty="0" smtClean="0"/>
              <a:t>Understand </a:t>
            </a:r>
            <a:r>
              <a:rPr lang="en-US" dirty="0"/>
              <a:t>ECSII within a Wraparound and System of Care (SOC) </a:t>
            </a:r>
            <a:r>
              <a:rPr lang="en-US" dirty="0" smtClean="0"/>
              <a:t>context</a:t>
            </a:r>
          </a:p>
          <a:p>
            <a:endParaRPr lang="en-US" sz="500" dirty="0"/>
          </a:p>
          <a:p>
            <a:r>
              <a:rPr lang="en-US" dirty="0" smtClean="0"/>
              <a:t>Understand </a:t>
            </a:r>
            <a:r>
              <a:rPr lang="en-US" dirty="0"/>
              <a:t>service intensity and how to use ECSII in team planning </a:t>
            </a:r>
            <a:r>
              <a:rPr lang="en-US" dirty="0" smtClean="0"/>
              <a:t>process</a:t>
            </a:r>
          </a:p>
          <a:p>
            <a:pPr marL="0" indent="0">
              <a:buNone/>
            </a:pPr>
            <a:r>
              <a:rPr lang="en-US" sz="500" dirty="0" smtClean="0"/>
              <a:t> </a:t>
            </a:r>
            <a:endParaRPr lang="en-US" sz="500" dirty="0"/>
          </a:p>
          <a:p>
            <a:r>
              <a:rPr lang="en-US" dirty="0" smtClean="0"/>
              <a:t>Understand the utility of the ECSII </a:t>
            </a:r>
            <a:r>
              <a:rPr lang="en-US" dirty="0"/>
              <a:t>to evaluate practice and track progress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386" y="208828"/>
            <a:ext cx="5901486" cy="176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80" y="5677837"/>
            <a:ext cx="2463927" cy="10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6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2: Caregiver Relationships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5" y="1852438"/>
            <a:ext cx="732327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Enjoyment for both child and caregiver</a:t>
            </a:r>
          </a:p>
          <a:p>
            <a:r>
              <a:rPr lang="en-US" dirty="0" smtClean="0"/>
              <a:t>Degree of reciprocity and warmth in interactions</a:t>
            </a:r>
          </a:p>
          <a:p>
            <a:r>
              <a:rPr lang="en-US" dirty="0" smtClean="0"/>
              <a:t>Flexibility of relationship and ability to withstand stressors</a:t>
            </a:r>
          </a:p>
          <a:p>
            <a:r>
              <a:rPr lang="en-US" dirty="0" smtClean="0"/>
              <a:t>Degree to which caregiver is attuned to child’s developmental level and emotional needs and has a positive view of the child</a:t>
            </a:r>
          </a:p>
          <a:p>
            <a:r>
              <a:rPr lang="en-US" dirty="0" smtClean="0"/>
              <a:t>Overall impact of child-caregiver relationship on the functioning of both child and caregiver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b="1" i="1" dirty="0" smtClean="0"/>
              <a:t>*</a:t>
            </a:r>
            <a:r>
              <a:rPr lang="en-US" sz="2000" i="1" dirty="0" smtClean="0"/>
              <a:t>The rater should determine most important caregivers and rate each separately, no more than three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3" y="6301047"/>
            <a:ext cx="153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Pg. 16-18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8613"/>
          <a:stretch/>
        </p:blipFill>
        <p:spPr>
          <a:xfrm>
            <a:off x="7942216" y="141923"/>
            <a:ext cx="4051770" cy="49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1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/>
          </p:nvPr>
        </p:nvSpPr>
        <p:spPr>
          <a:xfrm>
            <a:off x="1871332" y="2286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Caregiving Environment and Regulation</a:t>
            </a:r>
          </a:p>
        </p:txBody>
      </p:sp>
      <p:sp>
        <p:nvSpPr>
          <p:cNvPr id="195587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3609837"/>
            <a:ext cx="8229600" cy="4495800"/>
          </a:xfrm>
        </p:spPr>
        <p:txBody>
          <a:bodyPr>
            <a:normAutofit/>
          </a:bodyPr>
          <a:lstStyle/>
          <a:p>
            <a:pPr marL="319088" indent="-319088"/>
            <a:r>
              <a:rPr lang="en-US" dirty="0"/>
              <a:t>Risk associated with the caregiving environment centers around parenting that is negative and inconsistent and family social adversity </a:t>
            </a:r>
            <a:r>
              <a:rPr lang="en-US" sz="1200" dirty="0"/>
              <a:t>(Campbell, 1995)</a:t>
            </a:r>
          </a:p>
          <a:p>
            <a:pPr marL="639763" lvl="1" indent="-273050">
              <a:buFontTx/>
              <a:buChar char="–"/>
            </a:pPr>
            <a:r>
              <a:rPr lang="en-US" sz="1800" dirty="0"/>
              <a:t>Conflict, confusion, overwhelming environment</a:t>
            </a:r>
          </a:p>
          <a:p>
            <a:pPr marL="639763" lvl="1" indent="-273050">
              <a:buFontTx/>
              <a:buChar char="–"/>
            </a:pPr>
            <a:r>
              <a:rPr lang="en-US" sz="1800" dirty="0"/>
              <a:t>Parental Depression</a:t>
            </a:r>
          </a:p>
          <a:p>
            <a:pPr marL="639763" lvl="1" indent="-273050">
              <a:buFontTx/>
              <a:buChar char="–"/>
            </a:pPr>
            <a:r>
              <a:rPr lang="en-US" sz="1800" dirty="0"/>
              <a:t>Abuse/Neglect</a:t>
            </a:r>
          </a:p>
          <a:p>
            <a:pPr marL="639763" lvl="1" indent="-273050">
              <a:buFontTx/>
              <a:buChar char="–"/>
            </a:pPr>
            <a:r>
              <a:rPr lang="en-US" sz="1800" dirty="0"/>
              <a:t>Coercive Parent-Child interactions</a:t>
            </a:r>
          </a:p>
          <a:p>
            <a:pPr marL="319088" indent="-319088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567" y="1219200"/>
            <a:ext cx="1979281" cy="2355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661" y="1236597"/>
            <a:ext cx="2000352" cy="2337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333" y="5785011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372" y="-181720"/>
            <a:ext cx="9066628" cy="1295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b="1" i="1" dirty="0">
                <a:latin typeface="Palatino Linotype" panose="02040502050505030304" pitchFamily="18" charset="0"/>
              </a:rPr>
              <a:t>Regulatory challenges &amp; the caregiving environment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81200" y="3276451"/>
            <a:ext cx="8229600" cy="419100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n-US" dirty="0"/>
              <a:t>PARENTS OR CAREGIVERS</a:t>
            </a:r>
          </a:p>
          <a:p>
            <a:pPr lvl="1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Do they notice uniqueness? </a:t>
            </a:r>
          </a:p>
          <a:p>
            <a:pPr lvl="1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Do they notice and attribute to uniqueness in child, or to purposeful behavior?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What is parents’ reaction to child’s behavior?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How does this fit with their expectations?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Does child “reward” parents or frustrate them?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Effects of feeding, crying, sleeping difficulties on parents?</a:t>
            </a:r>
          </a:p>
          <a:p>
            <a:pPr lvl="1">
              <a:lnSpc>
                <a:spcPct val="90000"/>
              </a:lnSpc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/>
              <a:t>Child’s need for supervision, attention etc?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73" y="809130"/>
            <a:ext cx="2487184" cy="23172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207" y="5785011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365125"/>
            <a:ext cx="11092543" cy="1325563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3: Caregiving Environment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825625"/>
            <a:ext cx="7785462" cy="4351338"/>
          </a:xfrm>
        </p:spPr>
        <p:txBody>
          <a:bodyPr/>
          <a:lstStyle/>
          <a:p>
            <a:r>
              <a:rPr lang="en-US" dirty="0" smtClean="0"/>
              <a:t>Rates factors in the child's current caregiving environment that may contribute directly to optimizing or impairing the child's development and functioning (</a:t>
            </a:r>
            <a:r>
              <a:rPr lang="en-US" i="1" dirty="0" smtClean="0"/>
              <a:t>quality of child’s relationship with significant caregivers is rated in Domain 2 rather than this domain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Two subscales</a:t>
            </a:r>
          </a:p>
          <a:p>
            <a:pPr lvl="1"/>
            <a:r>
              <a:rPr lang="en-US" dirty="0" smtClean="0"/>
              <a:t>Strengths/protective factors</a:t>
            </a:r>
          </a:p>
          <a:p>
            <a:pPr lvl="1"/>
            <a:r>
              <a:rPr lang="en-US" dirty="0" smtClean="0"/>
              <a:t>Stressors/vulnerabilities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516" y="6309360"/>
            <a:ext cx="163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Pg. 19-23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939" y="175656"/>
            <a:ext cx="3794551" cy="23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9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3: Caregiving Environment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Strengths/protective </a:t>
            </a:r>
            <a:r>
              <a:rPr lang="en-US" dirty="0" smtClean="0"/>
              <a:t>factors</a:t>
            </a:r>
          </a:p>
          <a:p>
            <a:pPr lvl="2"/>
            <a:r>
              <a:rPr lang="en-US" dirty="0" smtClean="0"/>
              <a:t>Strong support system</a:t>
            </a:r>
          </a:p>
          <a:p>
            <a:pPr lvl="2"/>
            <a:r>
              <a:rPr lang="en-US" dirty="0" smtClean="0"/>
              <a:t>Safe and reliable housing</a:t>
            </a:r>
          </a:p>
          <a:p>
            <a:pPr lvl="2"/>
            <a:r>
              <a:rPr lang="en-US" dirty="0" smtClean="0"/>
              <a:t>Steady employment/income</a:t>
            </a:r>
          </a:p>
          <a:p>
            <a:pPr lvl="2"/>
            <a:r>
              <a:rPr lang="en-US" dirty="0" smtClean="0"/>
              <a:t>School for child</a:t>
            </a:r>
          </a:p>
          <a:p>
            <a:pPr lvl="2"/>
            <a:r>
              <a:rPr lang="en-US" dirty="0" smtClean="0"/>
              <a:t>Community engagement</a:t>
            </a:r>
          </a:p>
          <a:p>
            <a:pPr lvl="2"/>
            <a:r>
              <a:rPr lang="en-US" dirty="0" smtClean="0"/>
              <a:t>Access to services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 smtClean="0"/>
              <a:t>Stressors/vulnerabilities</a:t>
            </a:r>
          </a:p>
          <a:p>
            <a:pPr lvl="2"/>
            <a:r>
              <a:rPr lang="en-US" dirty="0" smtClean="0"/>
              <a:t>Caregiver mental health</a:t>
            </a:r>
          </a:p>
          <a:p>
            <a:pPr lvl="2"/>
            <a:r>
              <a:rPr lang="en-US" dirty="0" smtClean="0"/>
              <a:t>Criminal behavior/incarceration</a:t>
            </a:r>
          </a:p>
          <a:p>
            <a:pPr lvl="2"/>
            <a:r>
              <a:rPr lang="en-US" dirty="0" smtClean="0"/>
              <a:t>Domestic violence</a:t>
            </a:r>
          </a:p>
          <a:p>
            <a:pPr lvl="2"/>
            <a:r>
              <a:rPr lang="en-US" dirty="0" smtClean="0"/>
              <a:t>Poverty</a:t>
            </a:r>
          </a:p>
          <a:p>
            <a:pPr lvl="2"/>
            <a:r>
              <a:rPr lang="en-US" dirty="0" smtClean="0"/>
              <a:t>Caregiver trauma</a:t>
            </a:r>
          </a:p>
          <a:p>
            <a:pPr lvl="2"/>
            <a:r>
              <a:rPr lang="en-US" dirty="0" smtClean="0"/>
              <a:t>Community violence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516" y="6309360"/>
            <a:ext cx="163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Pg. 19-23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57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66" y="2265978"/>
            <a:ext cx="5253048" cy="2750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" y="300473"/>
            <a:ext cx="11565775" cy="1325563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4: Functional Developmental Status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1871805"/>
            <a:ext cx="7471954" cy="4351338"/>
          </a:xfrm>
        </p:spPr>
        <p:txBody>
          <a:bodyPr/>
          <a:lstStyle/>
          <a:p>
            <a:r>
              <a:rPr lang="en-US" dirty="0" smtClean="0"/>
              <a:t>Child’s functioning and developmental status completed to same aged peers</a:t>
            </a:r>
          </a:p>
          <a:p>
            <a:pPr lvl="1"/>
            <a:r>
              <a:rPr lang="en-US" dirty="0" smtClean="0"/>
              <a:t>Affective state and state regulation</a:t>
            </a:r>
          </a:p>
          <a:p>
            <a:pPr lvl="1"/>
            <a:r>
              <a:rPr lang="en-US" dirty="0" smtClean="0"/>
              <a:t>Adaptation to change</a:t>
            </a:r>
          </a:p>
          <a:p>
            <a:pPr lvl="1"/>
            <a:r>
              <a:rPr lang="en-US" dirty="0" smtClean="0"/>
              <a:t>Biological patters (eating, sleeping, toileting)</a:t>
            </a:r>
          </a:p>
          <a:p>
            <a:pPr lvl="1"/>
            <a:r>
              <a:rPr lang="en-US" dirty="0" smtClean="0"/>
              <a:t>Social Interactions with adults and other children</a:t>
            </a:r>
          </a:p>
          <a:p>
            <a:pPr lvl="1"/>
            <a:r>
              <a:rPr lang="en-US" dirty="0" smtClean="0"/>
              <a:t>Cognitive, language (receptive &amp; expressive), and motor (fine &amp; gross)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417425"/>
            <a:ext cx="153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Pg. 24-27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40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4" y="365125"/>
            <a:ext cx="11105606" cy="1325563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4: Functional Developmental Status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317" y="1772988"/>
            <a:ext cx="10805357" cy="43926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Affective state and state </a:t>
            </a:r>
            <a:r>
              <a:rPr lang="en-US" dirty="0" smtClean="0"/>
              <a:t>regulation</a:t>
            </a:r>
          </a:p>
          <a:p>
            <a:pPr lvl="1"/>
            <a:r>
              <a:rPr lang="en-US" sz="1900" dirty="0" smtClean="0"/>
              <a:t>Calm, alert state: Independently, with environmental modification, easily disrupted, difficult to achieve</a:t>
            </a:r>
          </a:p>
          <a:p>
            <a:pPr lvl="1"/>
            <a:r>
              <a:rPr lang="en-US" sz="1900" dirty="0" smtClean="0"/>
              <a:t>Appropriate range of affect:  Easy to observe, accurately reflects activities/environment, restricted, inappropriate</a:t>
            </a:r>
          </a:p>
          <a:p>
            <a:pPr lvl="1"/>
            <a:r>
              <a:rPr lang="en-US" sz="1900" dirty="0" smtClean="0"/>
              <a:t>Can regulate emotions:  Reacts when upset but easy to calm or redirect, tantrums (how often, how long, how intense), withdraws, difficult to manage/calm</a:t>
            </a:r>
          </a:p>
          <a:p>
            <a:r>
              <a:rPr lang="en-US" dirty="0"/>
              <a:t>Adaptation to change</a:t>
            </a:r>
          </a:p>
          <a:p>
            <a:pPr lvl="1"/>
            <a:r>
              <a:rPr lang="en-US" sz="1900" dirty="0"/>
              <a:t>Response to </a:t>
            </a:r>
            <a:r>
              <a:rPr lang="en-US" sz="1900" dirty="0" smtClean="0"/>
              <a:t>transitions/change: Can </a:t>
            </a:r>
            <a:r>
              <a:rPr lang="en-US" sz="1900" dirty="0"/>
              <a:t>adapt, upset with successful with support, cannot tolerate it, very difficult to move on</a:t>
            </a:r>
          </a:p>
          <a:p>
            <a:pPr lvl="1"/>
            <a:r>
              <a:rPr lang="en-US" sz="1900" dirty="0"/>
              <a:t>Flexible when things go </a:t>
            </a:r>
            <a:r>
              <a:rPr lang="en-US" sz="1900" dirty="0" smtClean="0"/>
              <a:t>wrong: Easily </a:t>
            </a:r>
            <a:r>
              <a:rPr lang="en-US" sz="1900" dirty="0"/>
              <a:t>redirected, can shift gears, difficulty moving past what they wanted</a:t>
            </a:r>
          </a:p>
          <a:p>
            <a:pPr lvl="1"/>
            <a:r>
              <a:rPr lang="en-US" sz="1900" dirty="0"/>
              <a:t>Response to new environment or </a:t>
            </a:r>
            <a:r>
              <a:rPr lang="en-US" sz="1900" dirty="0" smtClean="0"/>
              <a:t>stimuli: Enjoys </a:t>
            </a:r>
            <a:r>
              <a:rPr lang="en-US" sz="1900" dirty="0"/>
              <a:t>exploration, curious, nervous but with support successful, lack of tolerance, easily upset/scared, very avoidant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31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208369"/>
            <a:ext cx="7889966" cy="1325563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4: Functional Developmental Status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2" y="1949931"/>
            <a:ext cx="8373292" cy="4605858"/>
          </a:xfrm>
        </p:spPr>
        <p:txBody>
          <a:bodyPr>
            <a:normAutofit/>
          </a:bodyPr>
          <a:lstStyle/>
          <a:p>
            <a:r>
              <a:rPr lang="en-US" dirty="0"/>
              <a:t>Biological </a:t>
            </a:r>
            <a:r>
              <a:rPr lang="en-US" dirty="0" smtClean="0"/>
              <a:t>patterns </a:t>
            </a:r>
            <a:r>
              <a:rPr lang="en-US" dirty="0"/>
              <a:t>(eating, sleeping, toileting)</a:t>
            </a:r>
          </a:p>
          <a:p>
            <a:pPr lvl="1"/>
            <a:r>
              <a:rPr lang="en-US" sz="2000" dirty="0" smtClean="0"/>
              <a:t>Routines around sleeping, eating toileting in place</a:t>
            </a:r>
          </a:p>
          <a:p>
            <a:pPr lvl="1"/>
            <a:r>
              <a:rPr lang="en-US" sz="2000" dirty="0" smtClean="0"/>
              <a:t>Regression in one or more areas</a:t>
            </a:r>
          </a:p>
          <a:p>
            <a:pPr lvl="1"/>
            <a:r>
              <a:rPr lang="en-US" sz="2000" dirty="0" smtClean="0"/>
              <a:t>Mild or significant support needed for success: Extensive sleep routine, frequent awakenings, prolonged toilet training, limited eating or battles over food</a:t>
            </a:r>
          </a:p>
          <a:p>
            <a:r>
              <a:rPr lang="en-US" dirty="0"/>
              <a:t>Social Interactions with adults and other children</a:t>
            </a:r>
          </a:p>
          <a:p>
            <a:pPr lvl="1"/>
            <a:r>
              <a:rPr lang="en-US" sz="2000" dirty="0"/>
              <a:t>Appropriate relationships with others, </a:t>
            </a:r>
            <a:r>
              <a:rPr lang="en-US" sz="2000" dirty="0" smtClean="0"/>
              <a:t>enjoys/seeks </a:t>
            </a:r>
            <a:r>
              <a:rPr lang="en-US" sz="2000" dirty="0"/>
              <a:t>attention, </a:t>
            </a:r>
            <a:r>
              <a:rPr lang="en-US" sz="2000" dirty="0" smtClean="0"/>
              <a:t>avoidant/dismissive</a:t>
            </a:r>
            <a:r>
              <a:rPr lang="en-US" sz="2000" dirty="0"/>
              <a:t>, aggressive</a:t>
            </a:r>
          </a:p>
          <a:p>
            <a:pPr lvl="1"/>
            <a:r>
              <a:rPr lang="en-US" sz="2000" dirty="0"/>
              <a:t>Prefers attachment figures over others, indiscriminate toward adults</a:t>
            </a:r>
          </a:p>
          <a:p>
            <a:pPr lvl="1"/>
            <a:r>
              <a:rPr lang="en-US" sz="2000" dirty="0"/>
              <a:t>Highly impulsive with others, no personal “bubble”, goes with anyone, needs monitoring</a:t>
            </a:r>
          </a:p>
          <a:p>
            <a:pPr lvl="1"/>
            <a:r>
              <a:rPr lang="en-US" sz="2000" dirty="0"/>
              <a:t>Risk for school suspension, expulsion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490" y="122995"/>
            <a:ext cx="3973999" cy="29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48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365125"/>
            <a:ext cx="7733211" cy="1325563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Domain 4: Functional Developmental Status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10" y="1970005"/>
            <a:ext cx="755033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Cognitive, language (receptive &amp; expressive), and motor (fine &amp; gross)</a:t>
            </a:r>
          </a:p>
          <a:p>
            <a:pPr lvl="1"/>
            <a:r>
              <a:rPr lang="en-US" dirty="0" smtClean="0"/>
              <a:t>No concerns from parents or providers, has passed screens</a:t>
            </a:r>
          </a:p>
          <a:p>
            <a:pPr lvl="1"/>
            <a:r>
              <a:rPr lang="en-US" dirty="0" smtClean="0"/>
              <a:t>Mild concerns, being monitored, may have early intervention services</a:t>
            </a:r>
          </a:p>
          <a:p>
            <a:pPr lvl="1"/>
            <a:r>
              <a:rPr lang="en-US" dirty="0" smtClean="0"/>
              <a:t>Significantly impaired, interferes with functioning and/or relationships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b="1" dirty="0" smtClean="0">
                <a:solidFill>
                  <a:srgbClr val="CC00CC"/>
                </a:solidFill>
              </a:rPr>
              <a:t>Prompts ECSII Completers to consider –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CC00CC"/>
                </a:solidFill>
              </a:rPr>
              <a:t> </a:t>
            </a:r>
            <a:r>
              <a:rPr lang="en-US" b="1" dirty="0" smtClean="0">
                <a:solidFill>
                  <a:srgbClr val="CC00CC"/>
                </a:solidFill>
              </a:rPr>
              <a:t>   </a:t>
            </a:r>
            <a:r>
              <a:rPr lang="en-US" dirty="0" smtClean="0">
                <a:solidFill>
                  <a:srgbClr val="CC00CC"/>
                </a:solidFill>
              </a:rPr>
              <a:t>Does </a:t>
            </a:r>
            <a:r>
              <a:rPr lang="en-US" dirty="0">
                <a:solidFill>
                  <a:srgbClr val="CC00CC"/>
                </a:solidFill>
              </a:rPr>
              <a:t>developmental delay </a:t>
            </a:r>
            <a:r>
              <a:rPr lang="en-US" dirty="0" smtClean="0">
                <a:solidFill>
                  <a:srgbClr val="CC00CC"/>
                </a:solidFill>
              </a:rPr>
              <a:t>contribute to </a:t>
            </a:r>
            <a:r>
              <a:rPr lang="en-US" dirty="0">
                <a:solidFill>
                  <a:srgbClr val="CC00CC"/>
                </a:solidFill>
              </a:rPr>
              <a:t>behavioral </a:t>
            </a:r>
            <a:r>
              <a:rPr lang="en-US" dirty="0" smtClean="0">
                <a:solidFill>
                  <a:srgbClr val="CC00CC"/>
                </a:solidFill>
              </a:rPr>
              <a:t>     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 smtClean="0">
                <a:solidFill>
                  <a:srgbClr val="CC00CC"/>
                </a:solidFill>
              </a:rPr>
              <a:t>   presentation?</a:t>
            </a:r>
            <a:endParaRPr lang="en-US" dirty="0">
              <a:solidFill>
                <a:srgbClr val="CC00CC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663" y="127793"/>
            <a:ext cx="3855827" cy="27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4" y="365125"/>
            <a:ext cx="7746275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Domain 5: Impact of Medical, Developmental or Behavioral Problems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197" y="2152199"/>
            <a:ext cx="5497286" cy="4351338"/>
          </a:xfrm>
        </p:spPr>
        <p:txBody>
          <a:bodyPr/>
          <a:lstStyle/>
          <a:p>
            <a:r>
              <a:rPr lang="en-US" dirty="0" smtClean="0"/>
              <a:t>Impact of medical, developmental, or behavioral problems on</a:t>
            </a:r>
          </a:p>
          <a:p>
            <a:pPr lvl="1"/>
            <a:r>
              <a:rPr lang="en-US" dirty="0" smtClean="0"/>
              <a:t>Child’s capacity</a:t>
            </a:r>
          </a:p>
          <a:p>
            <a:pPr lvl="1"/>
            <a:r>
              <a:rPr lang="en-US" dirty="0" smtClean="0"/>
              <a:t>Parent functioning</a:t>
            </a:r>
          </a:p>
          <a:p>
            <a:pPr lvl="1"/>
            <a:r>
              <a:rPr lang="en-US" dirty="0" smtClean="0"/>
              <a:t>Dyadic interaction</a:t>
            </a:r>
          </a:p>
          <a:p>
            <a:pPr lvl="1"/>
            <a:r>
              <a:rPr lang="en-US" dirty="0" smtClean="0"/>
              <a:t>Family life</a:t>
            </a:r>
          </a:p>
          <a:p>
            <a:pPr lvl="1"/>
            <a:r>
              <a:rPr lang="en-US" b="1" i="1" dirty="0" smtClean="0"/>
              <a:t>How much does problem impact the family vs how severe the problem is?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-23815"/>
            <a:ext cx="5423370" cy="3208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0960" y="6449554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Pg. 27-29</a:t>
            </a:r>
          </a:p>
        </p:txBody>
      </p:sp>
    </p:spTree>
    <p:extLst>
      <p:ext uri="{BB962C8B-B14F-4D97-AF65-F5344CB8AC3E}">
        <p14:creationId xmlns:p14="http://schemas.microsoft.com/office/powerpoint/2010/main" val="247554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3" y="4916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Palatino Linotype" panose="02040502050505030304" pitchFamily="18" charset="0"/>
              </a:rPr>
              <a:t>But First!</a:t>
            </a:r>
            <a:endParaRPr lang="en-US" sz="3600" b="1" i="1" dirty="0">
              <a:latin typeface="Palatino Linotype" panose="0204050205050503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885" y="2427813"/>
            <a:ext cx="6446059" cy="3373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80" y="5677837"/>
            <a:ext cx="2463927" cy="1070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65119" y="146579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i="1" dirty="0" smtClean="0">
                <a:latin typeface="Palatino Linotype" panose="02040502050505030304" pitchFamily="18" charset="0"/>
              </a:rPr>
              <a:t>To </a:t>
            </a:r>
            <a:r>
              <a:rPr lang="en-US" sz="4000" i="1" dirty="0">
                <a:latin typeface="Palatino Linotype" panose="02040502050505030304" pitchFamily="18" charset="0"/>
              </a:rPr>
              <a:t>Rochelle and Jenna! </a:t>
            </a:r>
          </a:p>
        </p:txBody>
      </p:sp>
    </p:spTree>
    <p:extLst>
      <p:ext uri="{BB962C8B-B14F-4D97-AF65-F5344CB8AC3E}">
        <p14:creationId xmlns:p14="http://schemas.microsoft.com/office/powerpoint/2010/main" val="294151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98" y="365125"/>
            <a:ext cx="8177348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CC"/>
                </a:solidFill>
              </a:rPr>
              <a:t>Domain 5: Impact of Medical, Developmental or Behavioral Problems 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08" y="2099948"/>
            <a:ext cx="8292738" cy="4351338"/>
          </a:xfrm>
        </p:spPr>
        <p:txBody>
          <a:bodyPr/>
          <a:lstStyle/>
          <a:p>
            <a:r>
              <a:rPr lang="en-US" dirty="0" smtClean="0"/>
              <a:t>Are problems chronic, episodic</a:t>
            </a:r>
          </a:p>
          <a:p>
            <a:r>
              <a:rPr lang="en-US" dirty="0" smtClean="0"/>
              <a:t>Is functioning in school, community, with peers impacted</a:t>
            </a:r>
          </a:p>
          <a:p>
            <a:r>
              <a:rPr lang="en-US" dirty="0" smtClean="0"/>
              <a:t>Are caregivers burdened by time, financial needs of child, job impacted, childcare impacted</a:t>
            </a:r>
          </a:p>
          <a:p>
            <a:r>
              <a:rPr lang="en-US" dirty="0" smtClean="0"/>
              <a:t>Are siblings, adult relationships strained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6" y="5775405"/>
            <a:ext cx="2469094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46" y="170656"/>
            <a:ext cx="3419202" cy="21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63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011" y="20836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Service Intensity Levels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8767" y="5785011"/>
            <a:ext cx="2469094" cy="1072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011" y="1358535"/>
            <a:ext cx="6816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Pg. 29-37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domain lists 5 levels of intensity: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22393"/>
              </p:ext>
            </p:extLst>
          </p:nvPr>
        </p:nvGraphicFramePr>
        <p:xfrm>
          <a:off x="2032000" y="2339464"/>
          <a:ext cx="81279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709">
                  <a:extLst>
                    <a:ext uri="{9D8B030D-6E8A-4147-A177-3AD203B41FA5}">
                      <a16:colId xmlns:a16="http://schemas.microsoft.com/office/drawing/2014/main" xmlns="" val="3691538683"/>
                    </a:ext>
                  </a:extLst>
                </a:gridCol>
                <a:gridCol w="1449977">
                  <a:extLst>
                    <a:ext uri="{9D8B030D-6E8A-4147-A177-3AD203B41FA5}">
                      <a16:colId xmlns:a16="http://schemas.microsoft.com/office/drawing/2014/main" xmlns="" val="1564801721"/>
                    </a:ext>
                  </a:extLst>
                </a:gridCol>
                <a:gridCol w="5653313">
                  <a:extLst>
                    <a:ext uri="{9D8B030D-6E8A-4147-A177-3AD203B41FA5}">
                      <a16:colId xmlns:a16="http://schemas.microsoft.com/office/drawing/2014/main" xmlns="" val="26350767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ECSII Service Intensity Levels 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23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Basic Health Services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1104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Minimal</a:t>
                      </a:r>
                      <a:r>
                        <a:rPr lang="en-US" sz="2400" baseline="0" dirty="0" smtClean="0"/>
                        <a:t> Service Intensity (beginning care)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4699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</a:t>
                      </a:r>
                      <a:r>
                        <a:rPr lang="en-US" sz="2400" baseline="0" dirty="0" smtClean="0"/>
                        <a:t> Service Intensity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4853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Moderate Service Intensity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2386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 Service Intensity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39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Maximal</a:t>
                      </a:r>
                      <a:r>
                        <a:rPr lang="en-US" sz="2400" baseline="0" dirty="0" smtClean="0"/>
                        <a:t> Service Intensity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690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80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4" y="2478767"/>
            <a:ext cx="10813870" cy="406572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Mental health providers rate children on 5 </a:t>
            </a:r>
            <a:r>
              <a:rPr lang="en-US" sz="2200" dirty="0" smtClean="0"/>
              <a:t>domains: </a:t>
            </a:r>
            <a:r>
              <a:rPr lang="en-US" sz="2200" dirty="0"/>
              <a:t>Degree of Safety, Child-Caregiver Relationships, </a:t>
            </a:r>
            <a:r>
              <a:rPr lang="en-US" sz="2200" dirty="0" smtClean="0"/>
              <a:t>Caregiving </a:t>
            </a:r>
            <a:r>
              <a:rPr lang="en-US" sz="2200" dirty="0"/>
              <a:t>Environment , Functional/Developmental </a:t>
            </a:r>
            <a:r>
              <a:rPr lang="en-US" sz="2200" dirty="0" smtClean="0"/>
              <a:t>Status</a:t>
            </a:r>
            <a:r>
              <a:rPr lang="en-US" sz="2200" dirty="0"/>
              <a:t>, and Impact of Medical, Developmental, or </a:t>
            </a:r>
            <a:r>
              <a:rPr lang="en-US" sz="2200" dirty="0" smtClean="0"/>
              <a:t>Emotional/Behavioral </a:t>
            </a:r>
            <a:r>
              <a:rPr lang="en-US" sz="2200" dirty="0"/>
              <a:t>Problems. </a:t>
            </a:r>
          </a:p>
          <a:p>
            <a:r>
              <a:rPr lang="en-US" sz="2200" dirty="0" smtClean="0"/>
              <a:t>Each </a:t>
            </a:r>
            <a:r>
              <a:rPr lang="en-US" sz="2200" dirty="0"/>
              <a:t>domain has five levels that form scales </a:t>
            </a:r>
            <a:r>
              <a:rPr lang="en-US" sz="2200" dirty="0" smtClean="0"/>
              <a:t>from1 </a:t>
            </a:r>
            <a:r>
              <a:rPr lang="en-US" sz="2200" dirty="0"/>
              <a:t>(low or minimum problem area) to 5 (extreme </a:t>
            </a:r>
            <a:r>
              <a:rPr lang="en-US" sz="2200" dirty="0" smtClean="0"/>
              <a:t>problem </a:t>
            </a:r>
            <a:r>
              <a:rPr lang="en-US" sz="2200" dirty="0"/>
              <a:t>area). Higher numbers indicate higher </a:t>
            </a:r>
            <a:r>
              <a:rPr lang="en-US" sz="2200" dirty="0" smtClean="0"/>
              <a:t>levels of </a:t>
            </a:r>
            <a:r>
              <a:rPr lang="en-US" sz="2200" dirty="0"/>
              <a:t>problems or lower levels of strengths. </a:t>
            </a:r>
          </a:p>
          <a:p>
            <a:r>
              <a:rPr lang="en-US" sz="2200" dirty="0" smtClean="0"/>
              <a:t>A </a:t>
            </a:r>
            <a:r>
              <a:rPr lang="en-US" sz="2200" dirty="0"/>
              <a:t>sixth domain— The Services Profile Domain is </a:t>
            </a:r>
            <a:r>
              <a:rPr lang="en-US" sz="2200" dirty="0" smtClean="0"/>
              <a:t>intended </a:t>
            </a:r>
            <a:r>
              <a:rPr lang="en-US" sz="2200" dirty="0"/>
              <a:t>to provide insight as to whether current services </a:t>
            </a:r>
            <a:r>
              <a:rPr lang="en-US" sz="2200" dirty="0" smtClean="0"/>
              <a:t>match </a:t>
            </a:r>
            <a:r>
              <a:rPr lang="en-US" sz="2200" dirty="0"/>
              <a:t>up to the child and family needs and inform </a:t>
            </a:r>
            <a:r>
              <a:rPr lang="en-US" sz="2200" dirty="0" smtClean="0"/>
              <a:t>providers </a:t>
            </a:r>
            <a:r>
              <a:rPr lang="en-US" sz="2200" dirty="0"/>
              <a:t>how they can better shape services to improve </a:t>
            </a:r>
            <a:r>
              <a:rPr lang="en-US" sz="2200" dirty="0" smtClean="0"/>
              <a:t>outcomes</a:t>
            </a:r>
            <a:r>
              <a:rPr lang="en-US" sz="2200" dirty="0"/>
              <a:t>. </a:t>
            </a:r>
          </a:p>
          <a:p>
            <a:r>
              <a:rPr lang="en-US" sz="2200" dirty="0" smtClean="0"/>
              <a:t>The </a:t>
            </a:r>
            <a:r>
              <a:rPr lang="en-US" sz="2200" dirty="0"/>
              <a:t>Services Profile includes three subscales: </a:t>
            </a:r>
            <a:r>
              <a:rPr lang="en-US" sz="2200" dirty="0" smtClean="0"/>
              <a:t>Involvement </a:t>
            </a:r>
            <a:r>
              <a:rPr lang="en-US" sz="2200" dirty="0"/>
              <a:t>in Services (rated for Caregiver(s) and the </a:t>
            </a:r>
            <a:r>
              <a:rPr lang="en-US" sz="2200" dirty="0" smtClean="0"/>
              <a:t>Child</a:t>
            </a:r>
            <a:r>
              <a:rPr lang="en-US" sz="2200" dirty="0"/>
              <a:t>); Services Fit; and Service Effectiveness. </a:t>
            </a:r>
          </a:p>
          <a:p>
            <a:r>
              <a:rPr lang="en-US" sz="2200" dirty="0" smtClean="0"/>
              <a:t>The </a:t>
            </a:r>
            <a:r>
              <a:rPr lang="en-US" sz="2200" dirty="0"/>
              <a:t>ECSII yields a single level of service intensity </a:t>
            </a:r>
            <a:r>
              <a:rPr lang="en-US" sz="2200" dirty="0" smtClean="0"/>
              <a:t>score </a:t>
            </a:r>
            <a:r>
              <a:rPr lang="en-US" sz="2200" dirty="0"/>
              <a:t>from Level 0 (basic health care) to Level V (full </a:t>
            </a:r>
            <a:r>
              <a:rPr lang="en-US" sz="2200" dirty="0" smtClean="0"/>
              <a:t>support</a:t>
            </a:r>
            <a:r>
              <a:rPr lang="en-US" sz="2200" dirty="0"/>
              <a:t>) which guides providers and caregivers in </a:t>
            </a:r>
            <a:r>
              <a:rPr lang="en-US" sz="2200" dirty="0" smtClean="0"/>
              <a:t>selecting </a:t>
            </a:r>
            <a:r>
              <a:rPr lang="en-US" sz="2200" dirty="0"/>
              <a:t>appropriate services at </a:t>
            </a:r>
            <a:r>
              <a:rPr lang="en-US" sz="2200" dirty="0" smtClean="0"/>
              <a:t>the </a:t>
            </a:r>
            <a:r>
              <a:rPr lang="en-US" sz="2200" dirty="0"/>
              <a:t>appropriate intensity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91" y="157163"/>
            <a:ext cx="5055190" cy="2245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95" y="5959189"/>
            <a:ext cx="2068286" cy="898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09" y="633429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Pg.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54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Scoring!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381" y="2557149"/>
            <a:ext cx="10513425" cy="406572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Suggested to complete the tool with the family, embedded within a comprehensive clinical assessment. </a:t>
            </a:r>
          </a:p>
          <a:p>
            <a:r>
              <a:rPr lang="en-US" dirty="0" smtClean="0"/>
              <a:t>Flexible tool, intended to be used throughout the course of a case regularly for benchmarks. </a:t>
            </a:r>
          </a:p>
          <a:p>
            <a:pPr lvl="1"/>
            <a:r>
              <a:rPr lang="en-US" dirty="0" smtClean="0"/>
              <a:t>And to be repeated as indicated if new crisis or context emerges.  </a:t>
            </a:r>
          </a:p>
          <a:p>
            <a:r>
              <a:rPr lang="en-US" dirty="0" smtClean="0"/>
              <a:t>Clinical experience utilized – score is often driven from clinical perspective and gut.    </a:t>
            </a:r>
          </a:p>
          <a:p>
            <a:r>
              <a:rPr lang="en-US" dirty="0" smtClean="0"/>
              <a:t>Anchor point may include multiple descriptors, not all descriptors must be met to choose that level. </a:t>
            </a:r>
          </a:p>
          <a:p>
            <a:r>
              <a:rPr lang="en-US" dirty="0" smtClean="0"/>
              <a:t>If you don’t have the information needed to rate the domain, </a:t>
            </a:r>
            <a:r>
              <a:rPr lang="en-US" sz="30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don’t make assumptions</a:t>
            </a:r>
            <a:r>
              <a:rPr lang="en-US" dirty="0" smtClean="0"/>
              <a:t>, go back to the record or the family to obtain the information.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154" y="204108"/>
            <a:ext cx="3934097" cy="221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74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9" y="140275"/>
            <a:ext cx="10948851" cy="1325563"/>
          </a:xfrm>
        </p:spPr>
        <p:txBody>
          <a:bodyPr/>
          <a:lstStyle/>
          <a:p>
            <a:r>
              <a:rPr lang="en-US" dirty="0" smtClean="0"/>
              <a:t>Scoring!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4949" y="1401182"/>
            <a:ext cx="595962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Tips for rating the ECSII</a:t>
            </a:r>
            <a:r>
              <a:rPr lang="en-US" sz="1800" b="1" dirty="0" smtClean="0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Rating can be done with family team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Read description of domain and anchor points (not all anchor points need to be met)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Start in middle of the level of service score and go up or down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“Zoom </a:t>
            </a:r>
            <a:r>
              <a:rPr lang="en-US" sz="1800" dirty="0"/>
              <a:t>in and zoom out” when considering case elements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Avoid speculation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Identify which home and caregiver (s) you are scoring – there are times when it is appropriate to conclude TWO different ECSII scores, if child has different environments or caregivers within different times (e.g. visitation, split </a:t>
            </a:r>
            <a:r>
              <a:rPr lang="en-US" sz="1800" dirty="0" smtClean="0"/>
              <a:t>custody)</a:t>
            </a:r>
            <a:endParaRPr lang="en-US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Select a point in time (30 day window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82711" y="2733596"/>
            <a:ext cx="51816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200" b="1" dirty="0"/>
              <a:t>Elements for calculating service intensity: </a:t>
            </a:r>
            <a:endParaRPr lang="en-US" sz="42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2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/>
              <a:t>Focus and setting of interventions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/>
              <a:t>Extent of specialized services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/>
              <a:t>Number, frequency, duration of interventions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/>
              <a:t>Support for safety and daily functioning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/>
              <a:t>Number of systems/agencies involved, and degree of care coordination required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200" dirty="0"/>
              <a:t>Extent of community and natural supports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848" y="304565"/>
            <a:ext cx="3403704" cy="1925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736" y="5785011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5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More Tips for Scoring the ECSII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Rating can be done with family team </a:t>
            </a:r>
          </a:p>
          <a:p>
            <a:r>
              <a:rPr lang="en-US" dirty="0" smtClean="0"/>
              <a:t>Read description of domain and anchor points (not all anchor points need to be met)</a:t>
            </a:r>
          </a:p>
          <a:p>
            <a:r>
              <a:rPr lang="en-US" dirty="0" smtClean="0"/>
              <a:t>Start in middle and go up or down</a:t>
            </a:r>
          </a:p>
          <a:p>
            <a:r>
              <a:rPr lang="en-US" dirty="0" smtClean="0"/>
              <a:t>“Zoom in, zoom out”</a:t>
            </a:r>
          </a:p>
          <a:p>
            <a:r>
              <a:rPr lang="en-US" dirty="0" smtClean="0"/>
              <a:t>Avoid speculation</a:t>
            </a:r>
          </a:p>
          <a:p>
            <a:r>
              <a:rPr lang="en-US" dirty="0" smtClean="0"/>
              <a:t>Identify which home and caregiver (s) you are scoring</a:t>
            </a:r>
          </a:p>
          <a:p>
            <a:r>
              <a:rPr lang="en-US" dirty="0" smtClean="0"/>
              <a:t>Select a point in time (30 day window)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35</a:t>
            </a:fld>
            <a:endParaRPr kumimoji="0"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144" y="5785011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7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5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0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the Service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67103" cy="4351338"/>
          </a:xfrm>
        </p:spPr>
        <p:txBody>
          <a:bodyPr>
            <a:normAutofit/>
          </a:bodyPr>
          <a:lstStyle/>
          <a:p>
            <a:r>
              <a:rPr lang="en-US" sz="2000" dirty="0"/>
              <a:t>Only scored if there have been previous services or “intervention” </a:t>
            </a:r>
          </a:p>
          <a:p>
            <a:r>
              <a:rPr lang="en-US" sz="2000" dirty="0"/>
              <a:t>Informs possible changes to current services</a:t>
            </a:r>
          </a:p>
          <a:p>
            <a:r>
              <a:rPr lang="en-US" sz="2000" dirty="0"/>
              <a:t>Leads to thoughtful consideration of quality and fit, not just quantity</a:t>
            </a:r>
          </a:p>
          <a:p>
            <a:r>
              <a:rPr lang="en-US" sz="2000" dirty="0"/>
              <a:t>Does not usually change the overall score, but informs service planning</a:t>
            </a:r>
          </a:p>
          <a:p>
            <a:r>
              <a:rPr lang="en-US" sz="2000" dirty="0"/>
              <a:t>Can also serve as outcome measure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91974DF9-AD47-4691-BA21-BBFCE3637A9A}" type="slidenum">
              <a:rPr kumimoji="0" lang="en-US" smtClean="0"/>
              <a:pPr eaLnBrk="1" latinLnBrk="0" hangingPunct="1"/>
              <a:t>37</a:t>
            </a:fld>
            <a:endParaRPr kumimoji="0"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956" y="5819855"/>
            <a:ext cx="2469094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898" y="1838737"/>
            <a:ext cx="5081715" cy="342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9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4187"/>
            <a:ext cx="10515600" cy="1094282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Jointly discuss and score “Billy’s” case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113" y="5692873"/>
            <a:ext cx="2462997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375" y="2340650"/>
            <a:ext cx="5300428" cy="39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3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5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Perspectives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2914" y="2373348"/>
            <a:ext cx="4676773" cy="3519488"/>
          </a:xfrm>
        </p:spPr>
        <p:txBody>
          <a:bodyPr/>
          <a:lstStyle/>
          <a:p>
            <a:r>
              <a:rPr lang="en-US" dirty="0" smtClean="0"/>
              <a:t>Your name, setting and role.</a:t>
            </a:r>
          </a:p>
          <a:p>
            <a:endParaRPr lang="en-US" sz="1000" dirty="0" smtClean="0"/>
          </a:p>
          <a:p>
            <a:r>
              <a:rPr lang="en-US" dirty="0" smtClean="0"/>
              <a:t>What do you hope to learn about the ECSII?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4" y="1476377"/>
            <a:ext cx="4033837" cy="5074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821" y="5692858"/>
            <a:ext cx="246299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220746"/>
            <a:ext cx="10831285" cy="1325563"/>
          </a:xfrm>
        </p:spPr>
        <p:txBody>
          <a:bodyPr>
            <a:noAutofit/>
          </a:bodyPr>
          <a:lstStyle/>
          <a:p>
            <a:r>
              <a:rPr lang="en-US" sz="4000" dirty="0" smtClean="0"/>
              <a:t>Qualtrics Data Entry for ECSII Data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789" y="3022022"/>
            <a:ext cx="7072032" cy="3637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081" y="5775405"/>
            <a:ext cx="2469094" cy="1072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4846" y="1286176"/>
            <a:ext cx="79160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AC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ECSII MARYLAND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https://umaryland.az1.qualtrics.com/jfe/form/SV_7O4AfuhF1r7dLet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7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285"/>
            <a:ext cx="10515600" cy="1325563"/>
          </a:xfrm>
        </p:spPr>
        <p:txBody>
          <a:bodyPr/>
          <a:lstStyle/>
          <a:p>
            <a:r>
              <a:rPr lang="en-US" dirty="0" smtClean="0"/>
              <a:t>Scoring &amp; Reporting ECSII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362" y="1738234"/>
            <a:ext cx="6992661" cy="47670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ask that </a:t>
            </a:r>
            <a:r>
              <a:rPr lang="en-US" sz="2400" dirty="0"/>
              <a:t>p</a:t>
            </a:r>
            <a:r>
              <a:rPr lang="en-US" sz="2400" dirty="0" smtClean="0"/>
              <a:t>articipants start using ECSII at intake of new clients or existing cases during this period.  </a:t>
            </a:r>
          </a:p>
          <a:p>
            <a:r>
              <a:rPr lang="en-US" sz="2400" dirty="0" smtClean="0"/>
              <a:t>UMB SSW Evaluation team can work with specific teams about other opportunities within treatment/intervention cycle for established clients/patients.</a:t>
            </a:r>
          </a:p>
          <a:p>
            <a:r>
              <a:rPr lang="en-US" sz="2400" dirty="0" smtClean="0"/>
              <a:t>ECSII score sheets can be either: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 smtClean="0"/>
              <a:t>scanned and sent into U Maryland SSW team or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 smtClean="0"/>
              <a:t>Entered into Qualtrics link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113" y="5692873"/>
            <a:ext cx="2462997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183" y="365386"/>
            <a:ext cx="3897003" cy="290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41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0" y="-9625"/>
            <a:ext cx="10515600" cy="1325563"/>
          </a:xfrm>
        </p:spPr>
        <p:txBody>
          <a:bodyPr/>
          <a:lstStyle/>
          <a:p>
            <a:r>
              <a:rPr lang="en-US" dirty="0" smtClean="0"/>
              <a:t>System of Care Grant ECSII Evaluation Plan </a:t>
            </a:r>
            <a:endParaRPr lang="en-US" dirty="0"/>
          </a:p>
        </p:txBody>
      </p:sp>
      <p:sp>
        <p:nvSpPr>
          <p:cNvPr id="5" name="AutoShape 4" descr="Image result for concept icon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73510" y="3737569"/>
            <a:ext cx="1166859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z="2000" dirty="0"/>
              <a:t>All elements of scoring will be entered into a database to look at trends in data and patterns in ECSII usage.</a:t>
            </a:r>
          </a:p>
          <a:p>
            <a:pPr lvl="0"/>
            <a:r>
              <a:rPr lang="en-US" sz="2000" dirty="0" smtClean="0"/>
              <a:t>Service </a:t>
            </a:r>
            <a:r>
              <a:rPr lang="en-US" sz="2000" dirty="0"/>
              <a:t>Intensity of interventions, specialized services, community supports, safety/daily functioning supports, and agency involved will be collected (e.g. frequency, duration).  This wil</a:t>
            </a:r>
            <a:r>
              <a:rPr lang="en-US" sz="2000" b="1" dirty="0"/>
              <a:t>l</a:t>
            </a:r>
            <a:r>
              <a:rPr lang="en-US" sz="2000" dirty="0"/>
              <a:t> be extracted from ECSII comments column, which will need to be completed on the forms. </a:t>
            </a:r>
          </a:p>
          <a:p>
            <a:pPr lvl="0"/>
            <a:r>
              <a:rPr lang="en-US" sz="2000" dirty="0"/>
              <a:t>Information about challenges and benefits of ECSII implementation will be collected from the monthly calls to determine implementation factors that lead to success.</a:t>
            </a:r>
          </a:p>
          <a:p>
            <a:pPr lvl="0"/>
            <a:r>
              <a:rPr lang="en-US" sz="2000" dirty="0"/>
              <a:t>Informal qualitative interviews will be conducted at the end of the coaching period to </a:t>
            </a:r>
            <a:r>
              <a:rPr lang="en-US" sz="2000" dirty="0" smtClean="0"/>
              <a:t>                                                 get </a:t>
            </a:r>
            <a:r>
              <a:rPr lang="en-US" sz="2000" dirty="0"/>
              <a:t>feedback on pros/cos of ECSII implementation and outcomes for families.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524" y="997558"/>
            <a:ext cx="4646951" cy="2342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006" y="5605230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78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38" y="257549"/>
            <a:ext cx="10515600" cy="1325563"/>
          </a:xfrm>
        </p:spPr>
        <p:txBody>
          <a:bodyPr/>
          <a:lstStyle/>
          <a:p>
            <a:r>
              <a:rPr lang="en-US" dirty="0" smtClean="0"/>
              <a:t>Implementation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258" y="1999777"/>
            <a:ext cx="11588642" cy="4657588"/>
          </a:xfrm>
        </p:spPr>
        <p:txBody>
          <a:bodyPr>
            <a:normAutofit/>
          </a:bodyPr>
          <a:lstStyle/>
          <a:p>
            <a:r>
              <a:rPr lang="en-US" i="1" dirty="0" smtClean="0"/>
              <a:t>We know that sitting through the training is only </a:t>
            </a:r>
            <a:r>
              <a:rPr lang="en-US" i="1" dirty="0"/>
              <a:t> </a:t>
            </a:r>
            <a:r>
              <a:rPr lang="en-US" i="1" dirty="0" smtClean="0"/>
              <a:t>                                                          the beginning when trying to learn and                                                    implement a new tool or practice.  </a:t>
            </a:r>
          </a:p>
          <a:p>
            <a:r>
              <a:rPr lang="en-US" i="1" dirty="0" smtClean="0"/>
              <a:t>Standing TA Calls: </a:t>
            </a:r>
            <a:r>
              <a:rPr lang="en-US" sz="2000" dirty="0" smtClean="0"/>
              <a:t>University of Maryland SSW team will host a standing call to talk through cases, questions that came up in scoring, etc. on the </a:t>
            </a:r>
            <a:r>
              <a:rPr lang="en-US" sz="2000" b="1" dirty="0" smtClean="0"/>
              <a:t>FIRST Friday of each month from 9:30 – 10:30</a:t>
            </a:r>
            <a:r>
              <a:rPr lang="en-US" sz="2000" dirty="0" smtClean="0"/>
              <a:t>. 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	</a:t>
            </a:r>
            <a:r>
              <a:rPr lang="en-US" sz="2000" dirty="0" smtClean="0">
                <a:solidFill>
                  <a:srgbClr val="CC00CC"/>
                </a:solidFill>
              </a:rPr>
              <a:t>    {Participants can call into every call, or as needed, but content will support  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C00CC"/>
                </a:solidFill>
              </a:rPr>
              <a:t> </a:t>
            </a:r>
            <a:r>
              <a:rPr lang="en-US" sz="2000" dirty="0" smtClean="0">
                <a:solidFill>
                  <a:srgbClr val="CC00CC"/>
                </a:solidFill>
              </a:rPr>
              <a:t>                    scoring implementation, hear case reviews and examples from peers, etc.}</a:t>
            </a:r>
            <a:endParaRPr lang="en-US" sz="2000" dirty="0">
              <a:solidFill>
                <a:srgbClr val="CC00CC"/>
              </a:solidFill>
            </a:endParaRPr>
          </a:p>
          <a:p>
            <a:r>
              <a:rPr lang="en-US" i="1" dirty="0" smtClean="0"/>
              <a:t>Analysis: </a:t>
            </a:r>
            <a:r>
              <a:rPr lang="en-US" sz="2000" dirty="0" smtClean="0"/>
              <a:t>Brief Qualitative Interviews completed with participants, analysis of data submitted and                                                                             discussion with BRIDGE leadership committee about next steps, more trainings + dissemination                                                          across the state!</a:t>
            </a:r>
            <a:endParaRPr lang="en-US" sz="2000" dirty="0"/>
          </a:p>
          <a:p>
            <a:endParaRPr lang="en-US" sz="20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113" y="5731373"/>
            <a:ext cx="2462997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91" y="93672"/>
            <a:ext cx="4099184" cy="238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5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290637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Questions? Ideas? </a:t>
            </a:r>
            <a:br>
              <a:rPr lang="en-US" sz="4400" dirty="0" smtClean="0"/>
            </a:b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113" y="5692873"/>
            <a:ext cx="2462997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101" y="1046951"/>
            <a:ext cx="5349098" cy="30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5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397" y="97374"/>
            <a:ext cx="8335479" cy="6686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821" y="5692858"/>
            <a:ext cx="246299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0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85" y="1266859"/>
            <a:ext cx="11353800" cy="1325563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latin typeface="Palatino Linotype" pitchFamily="18" charset="0"/>
              </a:rPr>
              <a:t>Starting with the premise that kids, and parenting, and families are stressful!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5838" y="2461008"/>
            <a:ext cx="6761050" cy="3968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855" y="470261"/>
            <a:ext cx="1154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First, Understanding Infant &amp; Early Childhood Mental Health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444" y="5785011"/>
            <a:ext cx="2462997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23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475" y="4858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you think of Early Childhood Mental Health… </a:t>
            </a:r>
            <a:r>
              <a:rPr lang="en-US" sz="4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what comes to mind?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999" y="2337120"/>
            <a:ext cx="3158002" cy="3292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130" y="5785011"/>
            <a:ext cx="246299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8" y="159119"/>
            <a:ext cx="10515600" cy="1325563"/>
          </a:xfrm>
        </p:spPr>
        <p:txBody>
          <a:bodyPr/>
          <a:lstStyle/>
          <a:p>
            <a:r>
              <a:rPr lang="en-US" dirty="0" smtClean="0"/>
              <a:t>Introducing the ECSII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538" y="5721440"/>
            <a:ext cx="2462997" cy="107298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3749" y="2602895"/>
            <a:ext cx="9248038" cy="4156101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What is the ECSII?</a:t>
            </a:r>
          </a:p>
          <a:p>
            <a:pPr lvl="1"/>
            <a:r>
              <a:rPr lang="en-US" dirty="0"/>
              <a:t>An instrument to assist providers in determining service </a:t>
            </a:r>
            <a:r>
              <a:rPr lang="en-US" dirty="0" smtClean="0"/>
              <a:t>intensity for </a:t>
            </a:r>
            <a:r>
              <a:rPr lang="en-US" dirty="0"/>
              <a:t>infants, toddlers, and children ages 0-5 with or at risk for emotional, behavioral and/or developmental disorders</a:t>
            </a:r>
          </a:p>
          <a:p>
            <a:pPr lvl="1"/>
            <a:r>
              <a:rPr lang="en-US" dirty="0"/>
              <a:t>Developed by the American Academy of Child and Adolescent Psychiatrists, 2003-2009</a:t>
            </a:r>
          </a:p>
          <a:p>
            <a:pPr lvl="1"/>
            <a:r>
              <a:rPr lang="en-US" dirty="0"/>
              <a:t>Evolved from the Child and Adolescent Service Intensity Instrument (CASII), 2000</a:t>
            </a:r>
          </a:p>
          <a:p>
            <a:pPr lvl="1"/>
            <a:r>
              <a:rPr lang="en-US" dirty="0"/>
              <a:t>Based on System of Care (SOC) and wraparound values/context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321"/>
          <a:stretch/>
        </p:blipFill>
        <p:spPr>
          <a:xfrm>
            <a:off x="7102425" y="159119"/>
            <a:ext cx="4754795" cy="268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6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527712"/>
            <a:ext cx="8974201" cy="4343400"/>
          </a:xfrm>
        </p:spPr>
        <p:txBody>
          <a:bodyPr rtlCol="0">
            <a:norm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2600" dirty="0"/>
              <a:t>Infant and Early Childhood mental health is the developing capacity of the child from birth to 5 years old to: 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arabicParenR"/>
              <a:defRPr/>
            </a:pPr>
            <a:r>
              <a:rPr lang="en-US" sz="2600" dirty="0"/>
              <a:t>Experience,  regulate,  and express emotions without lasting emotional collapse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arabicParenR"/>
              <a:defRPr/>
            </a:pPr>
            <a:r>
              <a:rPr lang="en-US" sz="2600" dirty="0"/>
              <a:t>Form close and secure interpersonal relationships; 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arabicParenR"/>
              <a:defRPr/>
            </a:pPr>
            <a:r>
              <a:rPr lang="en-US" sz="2600" dirty="0"/>
              <a:t>Explore the environment and learn; all in the context of family,  community, and cultural expectations for young children. 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n-US" sz="2600" b="1" dirty="0"/>
          </a:p>
          <a:p>
            <a:pPr marL="0" indent="0" algn="r">
              <a:buClr>
                <a:schemeClr val="accent3"/>
              </a:buClr>
              <a:buNone/>
              <a:defRPr/>
            </a:pPr>
            <a:r>
              <a:rPr lang="en-US" sz="1600" dirty="0" smtClean="0"/>
              <a:t>Source: Zero </a:t>
            </a:r>
            <a:r>
              <a:rPr lang="en-US" sz="1600" dirty="0"/>
              <a:t>to Three </a:t>
            </a:r>
            <a:r>
              <a:rPr lang="en-US" sz="1600" dirty="0" smtClean="0"/>
              <a:t>- National </a:t>
            </a:r>
            <a:r>
              <a:rPr lang="en-US" sz="1600" dirty="0"/>
              <a:t>Center for Infant, Toddlers, and Families</a:t>
            </a:r>
          </a:p>
          <a:p>
            <a:pPr marL="91440" indent="-91440">
              <a:buClr>
                <a:schemeClr val="accent3"/>
              </a:buClr>
              <a:defRPr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8351" y="345101"/>
            <a:ext cx="84235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ECSII Helps to Conceptualize and Materialize Our Definition of Infant and Early Childhood Mental Health</a:t>
            </a:r>
            <a:endParaRPr 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905" y="222068"/>
            <a:ext cx="3314122" cy="2100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282" y="5785011"/>
            <a:ext cx="246299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7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15552</TotalTime>
  <Words>2749</Words>
  <Application>Microsoft Macintosh PowerPoint</Application>
  <PresentationFormat>Custom</PresentationFormat>
  <Paragraphs>311</Paragraphs>
  <Slides>44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Objectives  </vt:lpstr>
      <vt:lpstr>But First!</vt:lpstr>
      <vt:lpstr>Participant Perspectives </vt:lpstr>
      <vt:lpstr>PowerPoint Presentation</vt:lpstr>
      <vt:lpstr>Starting with the premise that kids, and parenting, and families are stressful! </vt:lpstr>
      <vt:lpstr>When you think of Early Childhood Mental Health… what comes to mind?</vt:lpstr>
      <vt:lpstr>Introducing the ECSII</vt:lpstr>
      <vt:lpstr>ECSII Helps to Conceptualize and Materialize Our Definition of Infant and Early Childhood Mental Health</vt:lpstr>
      <vt:lpstr>Core Competencies Approach to Addressing IMH needs</vt:lpstr>
      <vt:lpstr>Early Childhood System of Care</vt:lpstr>
      <vt:lpstr>SAMHSA’s Behavioral Health Continuum of Care Model</vt:lpstr>
      <vt:lpstr>ECSII Overview</vt:lpstr>
      <vt:lpstr>Elements of Service Intensity</vt:lpstr>
      <vt:lpstr>Who uses it?</vt:lpstr>
      <vt:lpstr>When is it used?</vt:lpstr>
      <vt:lpstr>Where is it used? ECSII and/or CASII: 32 states, ECSII: 12 states</vt:lpstr>
      <vt:lpstr>State Example: Minnesota </vt:lpstr>
      <vt:lpstr>Domain 1: Degree of Safety </vt:lpstr>
      <vt:lpstr>Domain 2: Caregiver Relationships </vt:lpstr>
      <vt:lpstr>Caregiving Environment and Regulation</vt:lpstr>
      <vt:lpstr>Regulatory challenges &amp; the caregiving environment</vt:lpstr>
      <vt:lpstr>Domain 3: Caregiving Environment </vt:lpstr>
      <vt:lpstr>Domain 3: Caregiving Environment </vt:lpstr>
      <vt:lpstr>Domain 4: Functional Developmental Status </vt:lpstr>
      <vt:lpstr>Domain 4: Functional Developmental Status </vt:lpstr>
      <vt:lpstr>Domain 4: Functional Developmental Status </vt:lpstr>
      <vt:lpstr>Domain 4: Functional Developmental Status </vt:lpstr>
      <vt:lpstr>Domain 5: Impact of Medical, Developmental or Behavioral Problems </vt:lpstr>
      <vt:lpstr>Domain 5: Impact of Medical, Developmental or Behavioral Problems </vt:lpstr>
      <vt:lpstr>Service Intensity Levels </vt:lpstr>
      <vt:lpstr>Scoring!</vt:lpstr>
      <vt:lpstr>Components of Scoring!</vt:lpstr>
      <vt:lpstr>Scoring!</vt:lpstr>
      <vt:lpstr>Even More Tips for Scoring the ECSII</vt:lpstr>
      <vt:lpstr>PowerPoint Presentation</vt:lpstr>
      <vt:lpstr>Understanding the Service Profile</vt:lpstr>
      <vt:lpstr>Case Review </vt:lpstr>
      <vt:lpstr>PowerPoint Presentation</vt:lpstr>
      <vt:lpstr>Qualtrics Data Entry for ECSII Data</vt:lpstr>
      <vt:lpstr>Scoring &amp; Reporting ECSII</vt:lpstr>
      <vt:lpstr>System of Care Grant ECSII Evaluation Plan </vt:lpstr>
      <vt:lpstr>Implementation Support</vt:lpstr>
      <vt:lpstr>Questions? Ideas?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Maryland’s Two Early Childhood Systems of Care</dc:title>
  <dc:creator>Wasserman, Kate</dc:creator>
  <cp:lastModifiedBy>Bryan Keay</cp:lastModifiedBy>
  <cp:revision>88</cp:revision>
  <dcterms:created xsi:type="dcterms:W3CDTF">2017-10-09T15:10:06Z</dcterms:created>
  <dcterms:modified xsi:type="dcterms:W3CDTF">2018-04-30T13:25:10Z</dcterms:modified>
</cp:coreProperties>
</file>